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6" d="100"/>
          <a:sy n="116" d="100"/>
        </p:scale>
        <p:origin x="3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6E011AE-2F43-490A-BF31-4275B9757D6A}" type="datetimeFigureOut">
              <a:rPr lang="en-GB" smtClean="0"/>
              <a:t>17/07/2018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583785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011AE-2F43-490A-BF31-4275B9757D6A}" type="datetimeFigureOut">
              <a:rPr lang="en-GB" smtClean="0"/>
              <a:t>17/07/2018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3209290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011AE-2F43-490A-BF31-4275B9757D6A}" type="datetimeFigureOut">
              <a:rPr lang="en-GB" smtClean="0"/>
              <a:t>17/07/2018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182824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6E011AE-2F43-490A-BF31-4275B9757D6A}" type="datetimeFigureOut">
              <a:rPr lang="en-GB" smtClean="0"/>
              <a:t>17/07/2018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3132021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6E011AE-2F43-490A-BF31-4275B9757D6A}" type="datetimeFigureOut">
              <a:rPr lang="en-GB" smtClean="0"/>
              <a:t>17/07/2018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1980911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6E011AE-2F43-490A-BF31-4275B9757D6A}" type="datetimeFigureOut">
              <a:rPr lang="en-GB" smtClean="0"/>
              <a:t>17/07/2018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677145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6E011AE-2F43-490A-BF31-4275B9757D6A}" type="datetimeFigureOut">
              <a:rPr lang="en-GB" smtClean="0"/>
              <a:t>17/07/2018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2512169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6E011AE-2F43-490A-BF31-4275B9757D6A}" type="datetimeFigureOut">
              <a:rPr lang="en-GB" smtClean="0"/>
              <a:t>17/07/2018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1130765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E011AE-2F43-490A-BF31-4275B9757D6A}" type="datetimeFigureOut">
              <a:rPr lang="en-GB" smtClean="0"/>
              <a:t>17/07/2018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3185383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011AE-2F43-490A-BF31-4275B9757D6A}" type="datetimeFigureOut">
              <a:rPr lang="en-GB" smtClean="0"/>
              <a:t>17/07/2018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272026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E011AE-2F43-490A-BF31-4275B9757D6A}" type="datetimeFigureOut">
              <a:rPr lang="en-GB" smtClean="0"/>
              <a:t>17/07/2018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8F31A8-5EF4-4EFC-BBEA-0D0A6BF05AEF}" type="slidenum">
              <a:rPr lang="en-GB" smtClean="0"/>
              <a:t>‹#›</a:t>
            </a:fld>
            <a:endParaRPr lang="en-GB"/>
          </a:p>
        </p:txBody>
      </p:sp>
    </p:spTree>
    <p:extLst>
      <p:ext uri="{BB962C8B-B14F-4D97-AF65-F5344CB8AC3E}">
        <p14:creationId xmlns:p14="http://schemas.microsoft.com/office/powerpoint/2010/main" val="3122458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E011AE-2F43-490A-BF31-4275B9757D6A}" type="datetimeFigureOut">
              <a:rPr lang="en-GB" smtClean="0"/>
              <a:t>17/07/2018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8F31A8-5EF4-4EFC-BBEA-0D0A6BF05AEF}" type="slidenum">
              <a:rPr lang="en-GB" smtClean="0"/>
              <a:t>‹#›</a:t>
            </a:fld>
            <a:endParaRPr lang="en-GB"/>
          </a:p>
        </p:txBody>
      </p:sp>
    </p:spTree>
    <p:extLst>
      <p:ext uri="{BB962C8B-B14F-4D97-AF65-F5344CB8AC3E}">
        <p14:creationId xmlns:p14="http://schemas.microsoft.com/office/powerpoint/2010/main" val="2974516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anthewhaler@gmail.com" TargetMode="External"/><Relationship Id="rId2" Type="http://schemas.openxmlformats.org/officeDocument/2006/relationships/hyperlink" Target="http://www.coolantarctica.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9859" y="1367480"/>
            <a:ext cx="9144000" cy="1071563"/>
          </a:xfrm>
        </p:spPr>
        <p:txBody>
          <a:bodyPr/>
          <a:lstStyle/>
          <a:p>
            <a:r>
              <a:rPr lang="en-GB" dirty="0" smtClean="0"/>
              <a:t>Antarctic Sledging Biscuits</a:t>
            </a:r>
            <a:endParaRPr lang="en-GB" dirty="0"/>
          </a:p>
        </p:txBody>
      </p:sp>
      <p:sp>
        <p:nvSpPr>
          <p:cNvPr id="3" name="Subtitle 2"/>
          <p:cNvSpPr>
            <a:spLocks noGrp="1"/>
          </p:cNvSpPr>
          <p:nvPr>
            <p:ph type="subTitle" idx="1"/>
          </p:nvPr>
        </p:nvSpPr>
        <p:spPr>
          <a:xfrm>
            <a:off x="131805" y="5595595"/>
            <a:ext cx="11928389" cy="1192383"/>
          </a:xfrm>
        </p:spPr>
        <p:txBody>
          <a:bodyPr>
            <a:normAutofit/>
          </a:bodyPr>
          <a:lstStyle/>
          <a:p>
            <a:pPr algn="l"/>
            <a:r>
              <a:rPr lang="en-US" altLang="en-US" sz="1200" b="1" dirty="0" smtClean="0"/>
              <a:t>Copyright: </a:t>
            </a:r>
            <a:r>
              <a:rPr lang="en-US" altLang="en-US" sz="1200" dirty="0" smtClean="0"/>
              <a:t>Material on these pages is copyright Paul Ward / </a:t>
            </a:r>
            <a:r>
              <a:rPr lang="en-US" altLang="en-US" sz="1200" dirty="0" smtClean="0">
                <a:hlinkClick r:id="rId2"/>
              </a:rPr>
              <a:t>CoolAntarctica.com</a:t>
            </a:r>
            <a:r>
              <a:rPr lang="en-US" altLang="en-US" sz="1200" dirty="0" smtClean="0"/>
              <a:t>. It may be used as a presentation or printed for personal or public performance as long as it is not for direct or indirect commercial use (no pay to view, no use behind a paywall). It may be altered or modified, but not made publically available or transmitted to others in original or modified form without the written permission of Paul Ward / CoolAntarctica.com. Don’t even think about trying to sell this free resource. </a:t>
            </a:r>
          </a:p>
          <a:p>
            <a:pPr algn="l"/>
            <a:endParaRPr lang="en-US" altLang="en-US" sz="1200" dirty="0" smtClean="0"/>
          </a:p>
          <a:p>
            <a:pPr algn="l"/>
            <a:r>
              <a:rPr lang="en-US" altLang="en-US" sz="1200" dirty="0" smtClean="0"/>
              <a:t>This copyright notice must appear wherever this material is used. Any queries please </a:t>
            </a:r>
            <a:r>
              <a:rPr lang="en-US" altLang="en-US" sz="1200" dirty="0" smtClean="0">
                <a:hlinkClick r:id="rId3"/>
              </a:rPr>
              <a:t>email</a:t>
            </a:r>
            <a:endParaRPr lang="en-US" altLang="en-US" sz="1200" dirty="0" smtClean="0"/>
          </a:p>
        </p:txBody>
      </p:sp>
    </p:spTree>
    <p:extLst>
      <p:ext uri="{BB962C8B-B14F-4D97-AF65-F5344CB8AC3E}">
        <p14:creationId xmlns:p14="http://schemas.microsoft.com/office/powerpoint/2010/main" val="4731513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2288" y="430441"/>
            <a:ext cx="7307424" cy="931830"/>
          </a:xfrm>
        </p:spPr>
        <p:txBody>
          <a:bodyPr>
            <a:normAutofit/>
          </a:bodyPr>
          <a:lstStyle/>
          <a:p>
            <a:r>
              <a:rPr lang="en-GB" sz="3200" dirty="0" smtClean="0"/>
              <a:t>Alternative ways to make sledging biscuits</a:t>
            </a:r>
            <a:endParaRPr lang="en-GB"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79381866"/>
              </p:ext>
            </p:extLst>
          </p:nvPr>
        </p:nvGraphicFramePr>
        <p:xfrm>
          <a:off x="2035928" y="1812612"/>
          <a:ext cx="8120144" cy="4590724"/>
        </p:xfrm>
        <a:graphic>
          <a:graphicData uri="http://schemas.openxmlformats.org/drawingml/2006/table">
            <a:tbl>
              <a:tblPr/>
              <a:tblGrid>
                <a:gridCol w="2030036"/>
                <a:gridCol w="2030036"/>
                <a:gridCol w="2030036"/>
                <a:gridCol w="2030036"/>
              </a:tblGrid>
              <a:tr h="255961">
                <a:tc>
                  <a:txBody>
                    <a:bodyPr/>
                    <a:lstStyle/>
                    <a:p>
                      <a:pPr marL="0" marR="0" algn="ctr">
                        <a:spcBef>
                          <a:spcPts val="0"/>
                        </a:spcBef>
                        <a:spcAft>
                          <a:spcPts val="0"/>
                        </a:spcAft>
                      </a:pPr>
                      <a:r>
                        <a:rPr lang="en-GB" sz="1400" b="1" i="0" dirty="0">
                          <a:solidFill>
                            <a:srgbClr val="800000"/>
                          </a:solidFill>
                          <a:effectLst/>
                          <a:latin typeface="Arial" panose="020B0604020202020204" pitchFamily="34" charset="0"/>
                        </a:rPr>
                        <a:t>  Flour + Salt</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b="1" i="0">
                          <a:solidFill>
                            <a:srgbClr val="800000"/>
                          </a:solidFill>
                          <a:effectLst/>
                          <a:latin typeface="Arial" panose="020B0604020202020204" pitchFamily="34" charset="0"/>
                        </a:rPr>
                        <a:t>  Baking soda</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b="1" i="0">
                          <a:solidFill>
                            <a:srgbClr val="800000"/>
                          </a:solidFill>
                          <a:effectLst/>
                          <a:latin typeface="Arial" panose="020B0604020202020204" pitchFamily="34" charset="0"/>
                        </a:rPr>
                        <a:t>  Butter</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GB" sz="1400" b="1" i="0">
                          <a:solidFill>
                            <a:srgbClr val="800000"/>
                          </a:solidFill>
                          <a:effectLst/>
                          <a:latin typeface="Arial" panose="020B0604020202020204" pitchFamily="34" charset="0"/>
                        </a:rPr>
                        <a:t>  Other</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dirty="0">
                          <a:effectLst/>
                        </a:rPr>
                        <a:t>  </a:t>
                      </a:r>
                      <a:r>
                        <a:rPr lang="en-GB" sz="1400" dirty="0" smtClean="0">
                          <a:effectLst/>
                        </a:rPr>
                        <a:t>white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dirty="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dirty="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dirty="0">
                          <a:effectLst/>
                        </a:rPr>
                        <a:t>  </a:t>
                      </a:r>
                      <a:r>
                        <a:rPr lang="en-GB" sz="1400" dirty="0" smtClean="0">
                          <a:effectLst/>
                        </a:rPr>
                        <a:t>white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a:effectLst/>
                        </a:rPr>
                        <a:t>  white</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a:effectLst/>
                        </a:rPr>
                        <a:t>  white</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dirty="0">
                          <a:effectLst/>
                        </a:rPr>
                        <a:t>  </a:t>
                      </a:r>
                      <a:r>
                        <a:rPr lang="en-GB" sz="1400" dirty="0" smtClean="0">
                          <a:effectLst/>
                        </a:rPr>
                        <a:t>white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dirty="0">
                          <a:effectLst/>
                        </a:rPr>
                        <a:t>  </a:t>
                      </a:r>
                      <a:r>
                        <a:rPr lang="en-GB" sz="1400" dirty="0" smtClean="0">
                          <a:effectLst/>
                        </a:rPr>
                        <a:t>white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a:effectLst/>
                        </a:rPr>
                        <a:t>  white</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a:effectLst/>
                        </a:rPr>
                        <a:t>  white</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dirty="0">
                          <a:effectLst/>
                        </a:rPr>
                        <a:t>  </a:t>
                      </a:r>
                      <a:r>
                        <a:rPr lang="en-GB" sz="1400" dirty="0" smtClean="0">
                          <a:effectLst/>
                        </a:rPr>
                        <a:t>wholemeal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dirty="0">
                          <a:effectLst/>
                        </a:rPr>
                        <a:t>  </a:t>
                      </a:r>
                      <a:r>
                        <a:rPr lang="en-GB" sz="1400" dirty="0" smtClean="0">
                          <a:effectLst/>
                        </a:rPr>
                        <a:t>wholemeal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a:effectLst/>
                        </a:rPr>
                        <a:t>  wholemeal</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a:effectLst/>
                        </a:rPr>
                        <a:t>  wholemeal</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dirty="0">
                          <a:effectLst/>
                        </a:rPr>
                        <a:t>  </a:t>
                      </a:r>
                      <a:r>
                        <a:rPr lang="en-GB" sz="1400" dirty="0" smtClean="0">
                          <a:effectLst/>
                        </a:rPr>
                        <a:t>wholemeal (120g)</a:t>
                      </a: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dirty="0">
                          <a:effectLst/>
                        </a:rPr>
                        <a:t>  </a:t>
                      </a:r>
                      <a:r>
                        <a:rPr lang="en-GB" sz="1400" dirty="0" smtClean="0">
                          <a:effectLst/>
                        </a:rPr>
                        <a:t>wholemeal (120g)</a:t>
                      </a:r>
                    </a:p>
                    <a:p>
                      <a:pPr marL="0" marR="0">
                        <a:spcBef>
                          <a:spcPts val="0"/>
                        </a:spcBef>
                        <a:spcAft>
                          <a:spcPts val="0"/>
                        </a:spcAft>
                      </a:pPr>
                      <a:endParaRPr lang="en-GB" sz="1400" dirty="0">
                        <a:effectLst/>
                      </a:endParaRP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oats (30g)</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r h="255961">
                <a:tc>
                  <a:txBody>
                    <a:bodyPr/>
                    <a:lstStyle/>
                    <a:p>
                      <a:pPr marL="0" marR="0">
                        <a:spcBef>
                          <a:spcPts val="0"/>
                        </a:spcBef>
                        <a:spcAft>
                          <a:spcPts val="0"/>
                        </a:spcAft>
                      </a:pPr>
                      <a:r>
                        <a:rPr lang="en-GB" sz="1400">
                          <a:effectLst/>
                        </a:rPr>
                        <a:t>  wholemeal</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yes</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255961">
                <a:tc>
                  <a:txBody>
                    <a:bodyPr/>
                    <a:lstStyle/>
                    <a:p>
                      <a:pPr marL="0" marR="0">
                        <a:spcBef>
                          <a:spcPts val="0"/>
                        </a:spcBef>
                        <a:spcAft>
                          <a:spcPts val="0"/>
                        </a:spcAft>
                      </a:pPr>
                      <a:r>
                        <a:rPr lang="en-GB" sz="1400">
                          <a:effectLst/>
                        </a:rPr>
                        <a:t>  wholemeal</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c>
                  <a:txBody>
                    <a:bodyPr/>
                    <a:lstStyle/>
                    <a:p>
                      <a:pPr marL="0" marR="0">
                        <a:spcBef>
                          <a:spcPts val="0"/>
                        </a:spcBef>
                        <a:spcAft>
                          <a:spcPts val="0"/>
                        </a:spcAft>
                      </a:pPr>
                      <a:r>
                        <a:rPr lang="en-GB" sz="1400" dirty="0">
                          <a:effectLst/>
                        </a:rPr>
                        <a:t>  no</a:t>
                      </a:r>
                    </a:p>
                  </a:txBody>
                  <a:tcPr marL="22066" marR="22066" marT="22066" marB="22066"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C9DBE6"/>
                    </a:solidFill>
                  </a:tcPr>
                </a:tc>
              </a:tr>
            </a:tbl>
          </a:graphicData>
        </a:graphic>
      </p:graphicFrame>
    </p:spTree>
    <p:extLst>
      <p:ext uri="{BB962C8B-B14F-4D97-AF65-F5344CB8AC3E}">
        <p14:creationId xmlns:p14="http://schemas.microsoft.com/office/powerpoint/2010/main" val="14520122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2412" y="150521"/>
            <a:ext cx="2586135" cy="707895"/>
          </a:xfrm>
        </p:spPr>
        <p:txBody>
          <a:bodyPr>
            <a:normAutofit/>
          </a:bodyPr>
          <a:lstStyle/>
          <a:p>
            <a:r>
              <a:rPr lang="en-GB" b="1" dirty="0" smtClean="0"/>
              <a:t>Questions</a:t>
            </a:r>
            <a:endParaRPr lang="en-GB" b="1" dirty="0"/>
          </a:p>
        </p:txBody>
      </p:sp>
      <p:sp>
        <p:nvSpPr>
          <p:cNvPr id="3" name="Content Placeholder 2"/>
          <p:cNvSpPr>
            <a:spLocks noGrp="1"/>
          </p:cNvSpPr>
          <p:nvPr>
            <p:ph idx="1"/>
          </p:nvPr>
        </p:nvSpPr>
        <p:spPr>
          <a:xfrm>
            <a:off x="508518" y="1362269"/>
            <a:ext cx="10933921" cy="2435289"/>
          </a:xfrm>
        </p:spPr>
        <p:txBody>
          <a:bodyPr>
            <a:normAutofit/>
          </a:bodyPr>
          <a:lstStyle/>
          <a:p>
            <a:pPr marL="514350" indent="-514350">
              <a:buFont typeface="+mj-lt"/>
              <a:buAutoNum type="arabicPeriod"/>
            </a:pPr>
            <a:r>
              <a:rPr lang="en-GB" dirty="0" smtClean="0"/>
              <a:t>Why </a:t>
            </a:r>
            <a:r>
              <a:rPr lang="en-GB" dirty="0"/>
              <a:t>a</a:t>
            </a:r>
            <a:r>
              <a:rPr lang="en-GB" dirty="0" smtClean="0"/>
              <a:t>re sledging biscuits used rather than bread? – 3 reasons</a:t>
            </a:r>
          </a:p>
          <a:p>
            <a:pPr marL="514350" indent="-514350">
              <a:buFont typeface="+mj-lt"/>
              <a:buAutoNum type="arabicPeriod"/>
            </a:pPr>
            <a:r>
              <a:rPr lang="en-GB" dirty="0" smtClean="0"/>
              <a:t>What is the point of using wholemeal rather than plain white flour?</a:t>
            </a:r>
          </a:p>
          <a:p>
            <a:pPr marL="514350" indent="-514350">
              <a:buFont typeface="+mj-lt"/>
              <a:buAutoNum type="arabicPeriod"/>
            </a:pPr>
            <a:r>
              <a:rPr lang="en-GB" dirty="0" smtClean="0"/>
              <a:t>What is the value of adding oats to the mixture?</a:t>
            </a:r>
          </a:p>
          <a:p>
            <a:pPr marL="514350" indent="-514350">
              <a:buFont typeface="+mj-lt"/>
              <a:buAutoNum type="arabicPeriod"/>
            </a:pPr>
            <a:r>
              <a:rPr lang="en-GB" dirty="0" smtClean="0"/>
              <a:t>Why are high energy foods needed in the Antarctic?</a:t>
            </a:r>
            <a:endParaRPr lang="en-GB" dirty="0"/>
          </a:p>
        </p:txBody>
      </p:sp>
    </p:spTree>
    <p:extLst>
      <p:ext uri="{BB962C8B-B14F-4D97-AF65-F5344CB8AC3E}">
        <p14:creationId xmlns:p14="http://schemas.microsoft.com/office/powerpoint/2010/main" val="145014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348" y="4740229"/>
            <a:ext cx="9525000" cy="2023035"/>
          </a:xfrm>
        </p:spPr>
        <p:txBody>
          <a:bodyPr>
            <a:normAutofit/>
          </a:bodyPr>
          <a:lstStyle/>
          <a:p>
            <a:r>
              <a:rPr lang="en-GB" sz="2200" b="1" dirty="0" smtClean="0">
                <a:effectLst/>
              </a:rPr>
              <a:t>Sledging biscuits in Antarctica are one of the two foods that Antarctic exploration was built on, (the other is pemmican) they are still in use today, eaten by people who are working away from bases in Antarctica as a dietary staple.</a:t>
            </a:r>
            <a:br>
              <a:rPr lang="en-GB" sz="2200" b="1" dirty="0" smtClean="0">
                <a:effectLst/>
              </a:rPr>
            </a:br>
            <a:r>
              <a:rPr lang="en-GB" sz="2200" dirty="0" smtClean="0">
                <a:effectLst/>
              </a:rPr>
              <a:t/>
            </a:r>
            <a:br>
              <a:rPr lang="en-GB" sz="2200" dirty="0" smtClean="0">
                <a:effectLst/>
              </a:rPr>
            </a:b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5348" y="25354"/>
            <a:ext cx="9525000" cy="4714875"/>
          </a:xfrm>
          <a:prstGeom prst="rect">
            <a:avLst/>
          </a:prstGeom>
        </p:spPr>
      </p:pic>
    </p:spTree>
    <p:extLst>
      <p:ext uri="{BB962C8B-B14F-4D97-AF65-F5344CB8AC3E}">
        <p14:creationId xmlns:p14="http://schemas.microsoft.com/office/powerpoint/2010/main" val="261267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2476" y="70966"/>
            <a:ext cx="6725406" cy="4351338"/>
          </a:xfrm>
        </p:spPr>
      </p:pic>
      <p:sp>
        <p:nvSpPr>
          <p:cNvPr id="5" name="TextBox 4"/>
          <p:cNvSpPr txBox="1"/>
          <p:nvPr/>
        </p:nvSpPr>
        <p:spPr>
          <a:xfrm>
            <a:off x="214184" y="280086"/>
            <a:ext cx="2421924" cy="830997"/>
          </a:xfrm>
          <a:prstGeom prst="rect">
            <a:avLst/>
          </a:prstGeom>
          <a:noFill/>
        </p:spPr>
        <p:txBody>
          <a:bodyPr wrap="square" rtlCol="0">
            <a:spAutoFit/>
          </a:bodyPr>
          <a:lstStyle/>
          <a:p>
            <a:r>
              <a:rPr lang="en-GB" sz="2400" dirty="0" smtClean="0">
                <a:solidFill>
                  <a:schemeClr val="bg1"/>
                </a:solidFill>
              </a:rPr>
              <a:t>Antarctic sledging rations in 1912</a:t>
            </a:r>
            <a:endParaRPr lang="en-GB" sz="2400" dirty="0">
              <a:solidFill>
                <a:schemeClr val="bg1"/>
              </a:solidFil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283675" y="3244908"/>
            <a:ext cx="7825947" cy="3526594"/>
          </a:xfrm>
          <a:prstGeom prst="rect">
            <a:avLst/>
          </a:prstGeom>
        </p:spPr>
      </p:pic>
      <p:sp>
        <p:nvSpPr>
          <p:cNvPr id="7" name="TextBox 6"/>
          <p:cNvSpPr txBox="1"/>
          <p:nvPr/>
        </p:nvSpPr>
        <p:spPr>
          <a:xfrm>
            <a:off x="6664412" y="3244908"/>
            <a:ext cx="2924432" cy="461665"/>
          </a:xfrm>
          <a:prstGeom prst="rect">
            <a:avLst/>
          </a:prstGeom>
          <a:noFill/>
        </p:spPr>
        <p:txBody>
          <a:bodyPr wrap="square" rtlCol="0">
            <a:spAutoFit/>
          </a:bodyPr>
          <a:lstStyle/>
          <a:p>
            <a:r>
              <a:rPr lang="en-GB" sz="2400" dirty="0" smtClean="0">
                <a:solidFill>
                  <a:schemeClr val="bg1"/>
                </a:solidFill>
              </a:rPr>
              <a:t>Sledging biscuits 2015</a:t>
            </a:r>
            <a:endParaRPr lang="en-GB" sz="2400" dirty="0">
              <a:solidFill>
                <a:schemeClr val="bg1"/>
              </a:solidFill>
            </a:endParaRPr>
          </a:p>
        </p:txBody>
      </p:sp>
      <p:sp>
        <p:nvSpPr>
          <p:cNvPr id="8" name="TextBox 7"/>
          <p:cNvSpPr txBox="1"/>
          <p:nvPr/>
        </p:nvSpPr>
        <p:spPr>
          <a:xfrm>
            <a:off x="6960973" y="131805"/>
            <a:ext cx="5148649" cy="2677656"/>
          </a:xfrm>
          <a:prstGeom prst="rect">
            <a:avLst/>
          </a:prstGeom>
          <a:noFill/>
        </p:spPr>
        <p:txBody>
          <a:bodyPr wrap="square" rtlCol="0">
            <a:spAutoFit/>
          </a:bodyPr>
          <a:lstStyle/>
          <a:p>
            <a:r>
              <a:rPr lang="en-GB" sz="2400" dirty="0" smtClean="0">
                <a:effectLst/>
              </a:rPr>
              <a:t>They are derived from hardtack or “ships biscuits”. A simple, physically resilient, nutritious, long lasting, compact food stuff that is easy to make. It takes the place of bread as the standard carbohydrate source when away from base.</a:t>
            </a:r>
            <a:endParaRPr lang="en-GB" sz="2400" dirty="0"/>
          </a:p>
        </p:txBody>
      </p:sp>
    </p:spTree>
    <p:extLst>
      <p:ext uri="{BB962C8B-B14F-4D97-AF65-F5344CB8AC3E}">
        <p14:creationId xmlns:p14="http://schemas.microsoft.com/office/powerpoint/2010/main" val="227941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3438" y="146864"/>
            <a:ext cx="9238415" cy="5792209"/>
          </a:xfrm>
        </p:spPr>
        <p:txBody>
          <a:bodyPr>
            <a:normAutofit/>
          </a:bodyPr>
          <a:lstStyle/>
          <a:p>
            <a:r>
              <a:rPr lang="en-GB" sz="2800" b="1" dirty="0" smtClean="0"/>
              <a:t>The basic recipe is very simple</a:t>
            </a:r>
            <a:br>
              <a:rPr lang="en-GB" sz="2800" b="1" dirty="0" smtClean="0"/>
            </a:br>
            <a:r>
              <a:rPr lang="en-GB" sz="2800" dirty="0" smtClean="0"/>
              <a:t/>
            </a:r>
            <a:br>
              <a:rPr lang="en-GB" sz="2800" dirty="0" smtClean="0"/>
            </a:br>
            <a:r>
              <a:rPr lang="en-GB" sz="2800" b="1" dirty="0" smtClean="0">
                <a:effectLst/>
              </a:rPr>
              <a:t>150g plain white flour</a:t>
            </a:r>
            <a:br>
              <a:rPr lang="en-GB" sz="2800" b="1" dirty="0" smtClean="0">
                <a:effectLst/>
              </a:rPr>
            </a:br>
            <a:r>
              <a:rPr lang="en-GB" sz="2800" b="1" dirty="0" smtClean="0">
                <a:effectLst/>
              </a:rPr>
              <a:t>½ tsp baking soda</a:t>
            </a:r>
            <a:br>
              <a:rPr lang="en-GB" sz="2800" b="1" dirty="0" smtClean="0">
                <a:effectLst/>
              </a:rPr>
            </a:br>
            <a:r>
              <a:rPr lang="en-GB" sz="2800" b="1" dirty="0" smtClean="0">
                <a:effectLst/>
              </a:rPr>
              <a:t>½ tsp salt</a:t>
            </a:r>
            <a:br>
              <a:rPr lang="en-GB" sz="2800" b="1" dirty="0" smtClean="0">
                <a:effectLst/>
              </a:rPr>
            </a:br>
            <a:r>
              <a:rPr lang="en-GB" sz="2800" b="1" dirty="0" smtClean="0">
                <a:effectLst/>
              </a:rPr>
              <a:t>30g butter</a:t>
            </a:r>
            <a:r>
              <a:rPr lang="en-GB" sz="2800" dirty="0" smtClean="0">
                <a:effectLst/>
              </a:rPr>
              <a:t/>
            </a:r>
            <a:br>
              <a:rPr lang="en-GB" sz="2800" dirty="0" smtClean="0">
                <a:effectLst/>
              </a:rPr>
            </a:br>
            <a:r>
              <a:rPr lang="en-GB" sz="2800" b="1" dirty="0" smtClean="0">
                <a:effectLst/>
              </a:rPr>
              <a:t>50ml cold water</a:t>
            </a:r>
            <a:br>
              <a:rPr lang="en-GB" sz="2800" b="1" dirty="0" smtClean="0">
                <a:effectLst/>
              </a:rPr>
            </a:br>
            <a:r>
              <a:rPr lang="en-GB" sz="2800" b="1" dirty="0"/>
              <a:t/>
            </a:r>
            <a:br>
              <a:rPr lang="en-GB" sz="2800" b="1" dirty="0"/>
            </a:br>
            <a:r>
              <a:rPr lang="en-GB" sz="2800" dirty="0" smtClean="0"/>
              <a:t>Antarctic explorers would modify this in various ways by using wholemeal instead of white flour, by adding oats or by leaving out the baking powder for instance.</a:t>
            </a:r>
            <a:endParaRPr lang="en-GB" sz="2800" dirty="0"/>
          </a:p>
        </p:txBody>
      </p:sp>
    </p:spTree>
    <p:extLst>
      <p:ext uri="{BB962C8B-B14F-4D97-AF65-F5344CB8AC3E}">
        <p14:creationId xmlns:p14="http://schemas.microsoft.com/office/powerpoint/2010/main" val="30400312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838200" y="95343"/>
            <a:ext cx="10515600" cy="1865126"/>
          </a:xfrm>
          <a:prstGeom prst="rect">
            <a:avLst/>
          </a:prstGeom>
          <a:noFill/>
        </p:spPr>
        <p:txBody>
          <a:bodyPr wrap="square" rtlCol="0">
            <a:spAutoFit/>
          </a:bodyPr>
          <a:lstStyle/>
          <a:p>
            <a:r>
              <a:rPr lang="en-GB" sz="3200" dirty="0" smtClean="0"/>
              <a:t>Mix the ingredients together in a bowl, add a little water to start, add more if needed to make a soft but not sticky dough.</a:t>
            </a:r>
            <a:br>
              <a:rPr lang="en-GB" sz="3200" dirty="0" smtClean="0"/>
            </a:br>
            <a:r>
              <a:rPr lang="en-GB" sz="3200" dirty="0"/>
              <a:t/>
            </a:r>
            <a:br>
              <a:rPr lang="en-GB" sz="3200" dirty="0"/>
            </a:br>
            <a:r>
              <a:rPr lang="en-GB" sz="3200" dirty="0" smtClean="0"/>
              <a:t>Roll it out to about half an inch or 1cm thick.</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752530" y="2320568"/>
            <a:ext cx="6858000" cy="4448779"/>
          </a:xfrm>
          <a:prstGeom prst="rect">
            <a:avLst/>
          </a:prstGeom>
        </p:spPr>
      </p:pic>
    </p:spTree>
    <p:extLst>
      <p:ext uri="{BB962C8B-B14F-4D97-AF65-F5344CB8AC3E}">
        <p14:creationId xmlns:p14="http://schemas.microsoft.com/office/powerpoint/2010/main" val="3187530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Cut the dough into eight equal sized pieces, place on a baking sheet and prick each one gently with a fork 5 times</a:t>
            </a:r>
            <a:endParaRPr lang="en-GB"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51"/>
          <a:stretch/>
        </p:blipFill>
        <p:spPr>
          <a:xfrm>
            <a:off x="2146041" y="1576520"/>
            <a:ext cx="7492481" cy="5104199"/>
          </a:xfrm>
          <a:prstGeom prst="rect">
            <a:avLst/>
          </a:prstGeom>
        </p:spPr>
      </p:pic>
    </p:spTree>
    <p:extLst>
      <p:ext uri="{BB962C8B-B14F-4D97-AF65-F5344CB8AC3E}">
        <p14:creationId xmlns:p14="http://schemas.microsoft.com/office/powerpoint/2010/main" val="22407517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547" y="0"/>
            <a:ext cx="10515600" cy="1325563"/>
          </a:xfrm>
        </p:spPr>
        <p:txBody>
          <a:bodyPr>
            <a:normAutofit/>
          </a:bodyPr>
          <a:lstStyle/>
          <a:p>
            <a:r>
              <a:rPr lang="en-GB" sz="3200" dirty="0" smtClean="0"/>
              <a:t>Bake for about 20 mins at 190°C or until the biscuits are a pale golden colour. If you added baking powder they will rise a little.</a:t>
            </a:r>
            <a:endParaRPr lang="en-GB"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228391" y="1455576"/>
            <a:ext cx="5327781" cy="5348311"/>
          </a:xfrm>
          <a:prstGeom prst="rect">
            <a:avLst/>
          </a:prstGeom>
        </p:spPr>
      </p:pic>
    </p:spTree>
    <p:extLst>
      <p:ext uri="{BB962C8B-B14F-4D97-AF65-F5344CB8AC3E}">
        <p14:creationId xmlns:p14="http://schemas.microsoft.com/office/powerpoint/2010/main" val="30974701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538" y="66546"/>
            <a:ext cx="10515600" cy="1445013"/>
          </a:xfrm>
        </p:spPr>
        <p:txBody>
          <a:bodyPr>
            <a:normAutofit/>
          </a:bodyPr>
          <a:lstStyle/>
          <a:p>
            <a:r>
              <a:rPr lang="en-GB" sz="3200" dirty="0" smtClean="0"/>
              <a:t>These are eaten when away from the main base in place of bread, with butter on its own, with butter + marmite, with cheese or in any way you would eat bread</a:t>
            </a:r>
            <a:endParaRPr lang="en-GB"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71803" y="1632855"/>
            <a:ext cx="4851919" cy="376023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67196" y="1670177"/>
            <a:ext cx="4767942" cy="3722916"/>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14262" y="2855167"/>
            <a:ext cx="6556310" cy="3890865"/>
          </a:xfrm>
          <a:prstGeom prst="rect">
            <a:avLst/>
          </a:prstGeom>
        </p:spPr>
      </p:pic>
    </p:spTree>
    <p:extLst>
      <p:ext uri="{BB962C8B-B14F-4D97-AF65-F5344CB8AC3E}">
        <p14:creationId xmlns:p14="http://schemas.microsoft.com/office/powerpoint/2010/main" val="834121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9" y="113198"/>
            <a:ext cx="11905861" cy="1510329"/>
          </a:xfrm>
        </p:spPr>
        <p:txBody>
          <a:bodyPr>
            <a:normAutofit fontScale="90000"/>
          </a:bodyPr>
          <a:lstStyle/>
          <a:p>
            <a:r>
              <a:rPr lang="en-GB" sz="3200" dirty="0" smtClean="0"/>
              <a:t>100 years ago, sledging biscuits were also broken up into a pan of melted snow and pemmican (meat jerky finely ground and mixed with clarified fat) to make a stew called “</a:t>
            </a:r>
            <a:r>
              <a:rPr lang="en-GB" sz="3200" dirty="0" err="1" smtClean="0"/>
              <a:t>hoosh</a:t>
            </a:r>
            <a:r>
              <a:rPr lang="en-GB" sz="3200" dirty="0" smtClean="0"/>
              <a:t>” which tastes far better than it looks and is very high in energy.</a:t>
            </a:r>
            <a:endParaRPr lang="en-GB" sz="32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35900" y="1690688"/>
            <a:ext cx="5085186" cy="5074502"/>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649849" y="1690688"/>
            <a:ext cx="6542151" cy="4805760"/>
          </a:xfrm>
          <a:prstGeom prst="rect">
            <a:avLst/>
          </a:prstGeom>
        </p:spPr>
      </p:pic>
    </p:spTree>
    <p:extLst>
      <p:ext uri="{BB962C8B-B14F-4D97-AF65-F5344CB8AC3E}">
        <p14:creationId xmlns:p14="http://schemas.microsoft.com/office/powerpoint/2010/main" val="391198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436</Words>
  <Application>Microsoft Office PowerPoint</Application>
  <PresentationFormat>Widescreen</PresentationFormat>
  <Paragraphs>88</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Antarctic Sledging Biscuits</vt:lpstr>
      <vt:lpstr>Sledging biscuits in Antarctica are one of the two foods that Antarctic exploration was built on, (the other is pemmican) they are still in use today, eaten by people who are working away from bases in Antarctica as a dietary staple.  </vt:lpstr>
      <vt:lpstr>PowerPoint Presentation</vt:lpstr>
      <vt:lpstr>The basic recipe is very simple  150g plain white flour ½ tsp baking soda ½ tsp salt 30g butter 50ml cold water  Antarctic explorers would modify this in various ways by using wholemeal instead of white flour, by adding oats or by leaving out the baking powder for instance.</vt:lpstr>
      <vt:lpstr>Mix the ingredients together in a bowl, add a little water to start, add more if needed to make a soft but not sticky dough.  Roll it out to about half an inch or 1cm thick.</vt:lpstr>
      <vt:lpstr>Cut the dough into eight equal sized pieces, place on a baking sheet and prick each one gently with a fork 5 times</vt:lpstr>
      <vt:lpstr>Bake for about 20 mins at 190°C or until the biscuits are a pale golden colour. If you added baking powder they will rise a little.</vt:lpstr>
      <vt:lpstr>These are eaten when away from the main base in place of bread, with butter on its own, with butter + marmite, with cheese or in any way you would eat bread</vt:lpstr>
      <vt:lpstr>100 years ago, sledging biscuits were also broken up into a pan of melted snow and pemmican (meat jerky finely ground and mixed with clarified fat) to make a stew called “hoosh” which tastes far better than it looks and is very high in energy.</vt:lpstr>
      <vt:lpstr>Alternative ways to make sledging biscuits</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Antarctic Sledging Biscuits</dc:title>
  <dc:creator>Dad</dc:creator>
  <cp:lastModifiedBy>Dad</cp:lastModifiedBy>
  <cp:revision>2</cp:revision>
  <dcterms:created xsi:type="dcterms:W3CDTF">2015-10-20T18:24:03Z</dcterms:created>
  <dcterms:modified xsi:type="dcterms:W3CDTF">2018-07-17T12:18:20Z</dcterms:modified>
</cp:coreProperties>
</file>